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61" r:id="rId7"/>
    <p:sldId id="260" r:id="rId8"/>
    <p:sldId id="258" r:id="rId9"/>
    <p:sldId id="257" r:id="rId10"/>
    <p:sldId id="263" r:id="rId11"/>
    <p:sldId id="262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BF0F919-22B7-4764-8FB1-1186B3AC68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2EBD2F08-C8C0-4EEF-96C1-092B7BD8A4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392D796-6D76-4361-BA69-4628BC65A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E7314-D36A-4EB7-8175-A7865615FA7E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D5C16FD-FFFA-42FC-9683-3C629BE14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316BCC4-736E-4BAE-B3E1-51B8C478B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6460-2B18-459C-AD5A-31B3B51A3BD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7271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04B231B-2F50-4774-ADF0-6D760ECDD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F75E05D3-49A9-445C-B515-214B636F79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C1CAEAB-1245-414C-AAA2-5642016B6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E7314-D36A-4EB7-8175-A7865615FA7E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04DD220-35CE-4A7B-9E49-D82604FD5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200E218-F40B-46C5-A5D6-9AB241E68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6460-2B18-459C-AD5A-31B3B51A3BD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44704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F2540E25-E674-415C-BA20-D7F4DD0E2A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C1EFD71F-7930-404E-A20A-BA0AB46FD2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3C8A7CA-721E-4046-8C17-CBFC15FFD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E7314-D36A-4EB7-8175-A7865615FA7E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197CB8A-D221-46E0-8CD8-44B1874C8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858EAC7-CB60-4B21-A2F7-18008A06D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6460-2B18-459C-AD5A-31B3B51A3BD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7954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E235F8B-078F-4468-84B3-8D6D41D19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E0F06C-F781-4C86-9A2D-1771F2FE47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C7486AC-81A6-4F18-8720-54A680CAB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E7314-D36A-4EB7-8175-A7865615FA7E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EB49987-2FA9-4468-B5F6-720CB6BE0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CB2BC5-9B3B-422C-A3E1-6B7E1E2FD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6460-2B18-459C-AD5A-31B3B51A3BD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32027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8D8BA26-6BEC-4E25-8E0D-2136CBDE7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3A65531-CCE5-4C71-80A3-DB2DC4F045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6E925C9-69FB-4E88-8C21-4A621FD97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E7314-D36A-4EB7-8175-A7865615FA7E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B240B94-35A9-4ABD-9334-01E986849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46FC48C-76A8-438D-A58D-931CCFC72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6460-2B18-459C-AD5A-31B3B51A3BD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28459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5A3CF5E-9071-4E9B-B317-6FAA7772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0B52892-E4B7-477A-9F79-5649166C1E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27034F0A-4AE7-493C-9289-CC9E37AEE9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27F20EB-9EA3-4273-910B-01EC2FB63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E7314-D36A-4EB7-8175-A7865615FA7E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3AB3F263-4246-40B7-8139-5F8CA20A8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9B3BFD2-A472-4BC0-919E-0C9E60761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6460-2B18-459C-AD5A-31B3B51A3BD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70470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E9839C-BA3C-4EAF-8618-10E7E5A62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C22FB656-E092-43B3-88B7-7532E7ADC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095FA88E-FFB2-4440-8ACE-D67F9D3F9E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AB70C13E-AE97-4C58-B14D-B9F6B68AFB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666030CD-1C0C-4560-9071-BE7E756B5D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095815C0-0648-4815-AAFC-8E012D065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E7314-D36A-4EB7-8175-A7865615FA7E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FF88A6A6-0E00-4699-92C1-39C98A311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5790AE6-25E5-4E2E-8DF9-0242487F8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6460-2B18-459C-AD5A-31B3B51A3BD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30703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C3262B5-7E4F-43EB-9E5F-92DA79731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539460E4-3253-41FD-9684-3114D8F34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E7314-D36A-4EB7-8175-A7865615FA7E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2670EBC5-3091-45AC-BB8A-8979DDA65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59794FAB-7DCB-486D-A33F-89A3316C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6460-2B18-459C-AD5A-31B3B51A3BD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6513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0B1FC9B3-B2AD-4D7A-B9E2-6086A3D3B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E7314-D36A-4EB7-8175-A7865615FA7E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BF6F5DE2-3C12-4402-8EC4-A749A24F1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843F5C69-B99F-426F-AB65-7BE6BC864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6460-2B18-459C-AD5A-31B3B51A3BD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18762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868161E-73DE-447A-91E4-06645827A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4D08A87-B096-4CDD-BCE7-079A99D7C9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03BF9C9A-A5F2-4929-B59F-1174AE3AC8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12291A4C-4240-41E5-853A-831C89C56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E7314-D36A-4EB7-8175-A7865615FA7E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AF25F2B8-798E-45E8-9D02-22F01CB0B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56FF4E5-894E-48D1-960B-438625E65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6460-2B18-459C-AD5A-31B3B51A3BD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9994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A4673E-E819-429D-93A1-5599D5EFB4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88263D19-C16F-4584-ABEB-236F063D6F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8C57A6-AE53-4B92-B842-040B0269E8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D8259B09-DAA1-4FE5-9FD2-A153C910F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E7314-D36A-4EB7-8175-A7865615FA7E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998C1368-D54B-4A9E-A913-874051E83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A3DA88B-4514-4DEC-9930-34A3CF5D1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96460-2B18-459C-AD5A-31B3B51A3BD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6534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4D94DD0-F691-406B-A74E-3BC6D74D8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CBA138F4-9CEC-482B-B3B1-E890168A11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AFF40EF-56D8-4E01-AAED-E951FB0908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E7314-D36A-4EB7-8175-A7865615FA7E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630BCA0-0AA1-429B-8EC7-1D303ACBF2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F151BC3-CDD7-4935-96EB-B087AD07B1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96460-2B18-459C-AD5A-31B3B51A3BD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13948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1.wdp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487C6B2-C7BC-4B73-B5C9-9542BA46B6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B8B4384-6C3C-4194-9252-963BA6A74E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0AA920E-C619-41B6-8015-5870497B6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7D40416-3AF2-4365-840E-23596E8612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99446BD-65BE-4CFA-9001-33EE5E51CD15}"/>
              </a:ext>
            </a:extLst>
          </p:cNvPr>
          <p:cNvSpPr txBox="1"/>
          <p:nvPr/>
        </p:nvSpPr>
        <p:spPr>
          <a:xfrm>
            <a:off x="6378009" y="1122363"/>
            <a:ext cx="5140171" cy="3108543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hr-HR" sz="5400" b="1" dirty="0" err="1">
                <a:solidFill>
                  <a:srgbClr val="CC00CC"/>
                </a:solidFill>
              </a:rPr>
              <a:t>Lesson</a:t>
            </a:r>
            <a:r>
              <a:rPr lang="hr-HR" sz="5400" b="1" dirty="0">
                <a:solidFill>
                  <a:srgbClr val="CC00CC"/>
                </a:solidFill>
              </a:rPr>
              <a:t> 6</a:t>
            </a:r>
          </a:p>
          <a:p>
            <a:r>
              <a:rPr lang="hr-HR" sz="4800" b="1" dirty="0" err="1">
                <a:solidFill>
                  <a:srgbClr val="CC00CC"/>
                </a:solidFill>
              </a:rPr>
              <a:t>What’s</a:t>
            </a:r>
            <a:r>
              <a:rPr lang="hr-HR" sz="4800" b="1" dirty="0">
                <a:solidFill>
                  <a:srgbClr val="CC00CC"/>
                </a:solidFill>
              </a:rPr>
              <a:t> </a:t>
            </a:r>
            <a:r>
              <a:rPr lang="hr-HR" sz="4800" b="1" dirty="0" err="1">
                <a:solidFill>
                  <a:srgbClr val="CC00CC"/>
                </a:solidFill>
              </a:rPr>
              <a:t>with</a:t>
            </a:r>
            <a:r>
              <a:rPr lang="hr-HR" sz="4800" b="1" dirty="0">
                <a:solidFill>
                  <a:srgbClr val="CC00CC"/>
                </a:solidFill>
              </a:rPr>
              <a:t> </a:t>
            </a:r>
            <a:r>
              <a:rPr lang="hr-HR" sz="4800" b="1" dirty="0" err="1">
                <a:solidFill>
                  <a:srgbClr val="CC00CC"/>
                </a:solidFill>
              </a:rPr>
              <a:t>you</a:t>
            </a:r>
            <a:r>
              <a:rPr lang="hr-HR" sz="4800" b="1" dirty="0">
                <a:solidFill>
                  <a:srgbClr val="CC00CC"/>
                </a:solidFill>
              </a:rPr>
              <a:t>?</a:t>
            </a:r>
          </a:p>
          <a:p>
            <a:r>
              <a:rPr lang="hr-HR" sz="4000" dirty="0" err="1">
                <a:solidFill>
                  <a:srgbClr val="FF66CC"/>
                </a:solidFill>
              </a:rPr>
              <a:t>Part</a:t>
            </a:r>
            <a:r>
              <a:rPr lang="hr-HR" sz="4000" dirty="0">
                <a:solidFill>
                  <a:srgbClr val="FF66CC"/>
                </a:solidFill>
              </a:rPr>
              <a:t> 3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285E789-49FB-4187-8155-4739FF9670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270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487C6B2-C7BC-4B73-B5C9-9542BA46B6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B8B4384-6C3C-4194-9252-963BA6A74E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0AA920E-C619-41B6-8015-5870497B6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9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488D6704-D5D4-4B49-813C-8F2716FE27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539" y="1305664"/>
            <a:ext cx="5829300" cy="51720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B3F613E-A1E8-454A-90F4-DD721E14D7B9}"/>
              </a:ext>
            </a:extLst>
          </p:cNvPr>
          <p:cNvSpPr txBox="1"/>
          <p:nvPr/>
        </p:nvSpPr>
        <p:spPr>
          <a:xfrm>
            <a:off x="323536" y="286171"/>
            <a:ext cx="344353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60.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60.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17B8FE5D-1029-4EC6-B77E-5B21788554EF}"/>
              </a:ext>
            </a:extLst>
          </p:cNvPr>
          <p:cNvSpPr txBox="1"/>
          <p:nvPr/>
        </p:nvSpPr>
        <p:spPr>
          <a:xfrm>
            <a:off x="883421" y="3953806"/>
            <a:ext cx="239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8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30F50063-543B-464F-8005-7B08A60DEF3B}"/>
              </a:ext>
            </a:extLst>
          </p:cNvPr>
          <p:cNvSpPr txBox="1"/>
          <p:nvPr/>
        </p:nvSpPr>
        <p:spPr>
          <a:xfrm>
            <a:off x="883421" y="4260642"/>
            <a:ext cx="239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9FA61961-876C-4ABA-9A39-29991843C485}"/>
              </a:ext>
            </a:extLst>
          </p:cNvPr>
          <p:cNvSpPr txBox="1"/>
          <p:nvPr/>
        </p:nvSpPr>
        <p:spPr>
          <a:xfrm>
            <a:off x="883421" y="4515527"/>
            <a:ext cx="239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5ECAFA1-753D-4A7C-BEDF-6DEE0D889086}"/>
              </a:ext>
            </a:extLst>
          </p:cNvPr>
          <p:cNvSpPr txBox="1"/>
          <p:nvPr/>
        </p:nvSpPr>
        <p:spPr>
          <a:xfrm>
            <a:off x="883421" y="4792690"/>
            <a:ext cx="239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62581D63-3E15-419E-B718-20A26225D8E4}"/>
              </a:ext>
            </a:extLst>
          </p:cNvPr>
          <p:cNvSpPr txBox="1"/>
          <p:nvPr/>
        </p:nvSpPr>
        <p:spPr>
          <a:xfrm>
            <a:off x="883420" y="5056414"/>
            <a:ext cx="239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FBAEDA52-F987-41E0-BFE7-4151383E776A}"/>
              </a:ext>
            </a:extLst>
          </p:cNvPr>
          <p:cNvSpPr txBox="1"/>
          <p:nvPr/>
        </p:nvSpPr>
        <p:spPr>
          <a:xfrm>
            <a:off x="883419" y="5311299"/>
            <a:ext cx="239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868FDEE-5FD8-4A5D-AAF9-B3A1629E47B2}"/>
              </a:ext>
            </a:extLst>
          </p:cNvPr>
          <p:cNvSpPr txBox="1"/>
          <p:nvPr/>
        </p:nvSpPr>
        <p:spPr>
          <a:xfrm>
            <a:off x="883419" y="5633960"/>
            <a:ext cx="239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9974B2F2-3C61-4166-B97F-F8FB0DEE984C}"/>
              </a:ext>
            </a:extLst>
          </p:cNvPr>
          <p:cNvSpPr txBox="1"/>
          <p:nvPr/>
        </p:nvSpPr>
        <p:spPr>
          <a:xfrm>
            <a:off x="896826" y="5888845"/>
            <a:ext cx="239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7</a:t>
            </a:r>
          </a:p>
        </p:txBody>
      </p:sp>
      <p:sp>
        <p:nvSpPr>
          <p:cNvPr id="15" name="Pravokutnik 14">
            <a:extLst>
              <a:ext uri="{FF2B5EF4-FFF2-40B4-BE49-F238E27FC236}">
                <a16:creationId xmlns:a16="http://schemas.microsoft.com/office/drawing/2014/main" id="{E45C5781-A5F5-444D-B3B7-7B4C4D7018C8}"/>
              </a:ext>
            </a:extLst>
          </p:cNvPr>
          <p:cNvSpPr/>
          <p:nvPr/>
        </p:nvSpPr>
        <p:spPr>
          <a:xfrm>
            <a:off x="3160260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hr-HR" dirty="0"/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6525B2D8-1F58-4AFF-BDF1-344B72245907}"/>
              </a:ext>
            </a:extLst>
          </p:cNvPr>
          <p:cNvSpPr txBox="1"/>
          <p:nvPr/>
        </p:nvSpPr>
        <p:spPr>
          <a:xfrm>
            <a:off x="6573100" y="909273"/>
            <a:ext cx="5357638" cy="1577611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/>
              <a:t>G</a:t>
            </a:r>
            <a:r>
              <a:rPr lang="en-US" sz="1600" dirty="0" err="1"/>
              <a:t>roup</a:t>
            </a:r>
            <a:r>
              <a:rPr lang="en-US" sz="1600" dirty="0"/>
              <a:t> the expressions and </a:t>
            </a:r>
            <a:r>
              <a:rPr lang="hr-HR" sz="1600" dirty="0" err="1"/>
              <a:t>say</a:t>
            </a:r>
            <a:r>
              <a:rPr lang="hr-HR" sz="1600" dirty="0"/>
              <a:t> </a:t>
            </a:r>
            <a:r>
              <a:rPr lang="en-US" sz="1600" dirty="0"/>
              <a:t>what topics they refer to.</a:t>
            </a:r>
            <a:endParaRPr lang="hr-HR" sz="1600" dirty="0"/>
          </a:p>
          <a:p>
            <a:pPr>
              <a:lnSpc>
                <a:spcPct val="150000"/>
              </a:lnSpc>
            </a:pPr>
            <a:endParaRPr lang="hr-HR" sz="1600" dirty="0"/>
          </a:p>
          <a:p>
            <a:pPr algn="ctr">
              <a:lnSpc>
                <a:spcPct val="150000"/>
              </a:lnSpc>
            </a:pPr>
            <a:r>
              <a:rPr lang="hr-HR" sz="1600" dirty="0" err="1"/>
              <a:t>school</a:t>
            </a:r>
            <a:r>
              <a:rPr lang="hr-HR" sz="1600" dirty="0"/>
              <a:t>      </a:t>
            </a:r>
            <a:r>
              <a:rPr lang="hr-HR" sz="1600" dirty="0" err="1"/>
              <a:t>family</a:t>
            </a:r>
            <a:r>
              <a:rPr lang="hr-HR" sz="1600" dirty="0"/>
              <a:t> </a:t>
            </a:r>
            <a:r>
              <a:rPr lang="hr-HR" sz="1600" dirty="0" err="1"/>
              <a:t>matters</a:t>
            </a:r>
            <a:r>
              <a:rPr lang="hr-HR" sz="1600" dirty="0"/>
              <a:t>       </a:t>
            </a:r>
            <a:r>
              <a:rPr lang="hr-HR" sz="1600" dirty="0" err="1"/>
              <a:t>relationships</a:t>
            </a:r>
            <a:r>
              <a:rPr lang="en-US" sz="1600" dirty="0"/>
              <a:t> </a:t>
            </a:r>
            <a:endParaRPr lang="hr-HR" sz="1600" dirty="0"/>
          </a:p>
          <a:p>
            <a:pPr>
              <a:lnSpc>
                <a:spcPct val="150000"/>
              </a:lnSpc>
            </a:pPr>
            <a:endParaRPr lang="hr-HR" sz="1600" dirty="0"/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2CF7F7C6-EF72-4A28-83A7-BF03AE6DD03D}"/>
              </a:ext>
            </a:extLst>
          </p:cNvPr>
          <p:cNvSpPr txBox="1"/>
          <p:nvPr/>
        </p:nvSpPr>
        <p:spPr>
          <a:xfrm>
            <a:off x="7234506" y="3125587"/>
            <a:ext cx="4213259" cy="2270109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 err="1"/>
              <a:t>Answer</a:t>
            </a:r>
            <a:r>
              <a:rPr lang="hr-HR" sz="1600" dirty="0"/>
              <a:t> </a:t>
            </a:r>
            <a:r>
              <a:rPr lang="hr-HR" sz="1600" dirty="0" err="1"/>
              <a:t>the</a:t>
            </a:r>
            <a:r>
              <a:rPr lang="hr-HR" sz="1600" dirty="0"/>
              <a:t> </a:t>
            </a:r>
            <a:r>
              <a:rPr lang="hr-HR" sz="1600" dirty="0" err="1"/>
              <a:t>questions</a:t>
            </a:r>
            <a:r>
              <a:rPr lang="hr-HR" sz="1600" dirty="0"/>
              <a:t>.</a:t>
            </a:r>
          </a:p>
          <a:p>
            <a:pPr>
              <a:lnSpc>
                <a:spcPct val="150000"/>
              </a:lnSpc>
            </a:pP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What do you do when you have a problem?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Who do you turn to for help?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Who do you discuss them with?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What’s the best way to deal with problems? </a:t>
            </a:r>
            <a:endParaRPr lang="hr-HR" sz="1600" dirty="0"/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26CAF309-6545-437A-86B9-D6165ED9C184}"/>
              </a:ext>
            </a:extLst>
          </p:cNvPr>
          <p:cNvSpPr txBox="1"/>
          <p:nvPr/>
        </p:nvSpPr>
        <p:spPr>
          <a:xfrm>
            <a:off x="2068979" y="1812110"/>
            <a:ext cx="392344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Poveži </a:t>
            </a:r>
            <a:r>
              <a:rPr lang="hr-HR" sz="1600" dirty="0" err="1">
                <a:solidFill>
                  <a:srgbClr val="0070C0"/>
                </a:solidFill>
              </a:rPr>
              <a:t>frazalne</a:t>
            </a:r>
            <a:r>
              <a:rPr lang="hr-HR" sz="1600" dirty="0">
                <a:solidFill>
                  <a:srgbClr val="0070C0"/>
                </a:solidFill>
              </a:rPr>
              <a:t> glagole s njihovim značenjem.</a:t>
            </a:r>
          </a:p>
        </p:txBody>
      </p:sp>
    </p:spTree>
    <p:extLst>
      <p:ext uri="{BB962C8B-B14F-4D97-AF65-F5344CB8AC3E}">
        <p14:creationId xmlns:p14="http://schemas.microsoft.com/office/powerpoint/2010/main" val="720454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487C6B2-C7BC-4B73-B5C9-9542BA46B6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B8B4384-6C3C-4194-9252-963BA6A74E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0AA920E-C619-41B6-8015-5870497B6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DC4FF76-2FAD-4681-84FD-071B25ADF6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70041" y="0"/>
            <a:ext cx="4851918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A6E5C65-29E8-4308-9CA3-12203F9D1781}"/>
              </a:ext>
            </a:extLst>
          </p:cNvPr>
          <p:cNvSpPr txBox="1"/>
          <p:nvPr/>
        </p:nvSpPr>
        <p:spPr>
          <a:xfrm>
            <a:off x="323536" y="286171"/>
            <a:ext cx="344353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53.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53.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70C01D12-FDCF-4F1A-9861-670E36DB16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9457" y="185996"/>
            <a:ext cx="5125375" cy="2425589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369C4799-A294-4459-925B-7417D1ED9D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6508" y="1490915"/>
            <a:ext cx="5003066" cy="165049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A46602FD-73A8-4758-A536-EF2AF554F286}"/>
              </a:ext>
            </a:extLst>
          </p:cNvPr>
          <p:cNvSpPr txBox="1"/>
          <p:nvPr/>
        </p:nvSpPr>
        <p:spPr>
          <a:xfrm>
            <a:off x="457502" y="3282923"/>
            <a:ext cx="4279038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Raspravite u grupama.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S kakvim se problemima nose tinejdžeri?</a:t>
            </a:r>
          </a:p>
          <a:p>
            <a:r>
              <a:rPr lang="hr-HR" sz="1600" dirty="0">
                <a:solidFill>
                  <a:srgbClr val="0070C0"/>
                </a:solidFill>
              </a:rPr>
              <a:t>Kako se nose s njima?</a:t>
            </a:r>
          </a:p>
          <a:p>
            <a:r>
              <a:rPr lang="hr-HR" sz="1600" dirty="0">
                <a:solidFill>
                  <a:srgbClr val="0070C0"/>
                </a:solidFill>
              </a:rPr>
              <a:t>Kome se najčešće obraćaju za pomoć?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0CDA47A4-245D-4915-B901-FA3D9344F5D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7168" y="5010605"/>
            <a:ext cx="4300043" cy="49439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8B52EBDC-62C6-41C1-A215-C44C5DDF696D}"/>
              </a:ext>
            </a:extLst>
          </p:cNvPr>
          <p:cNvSpPr txBox="1"/>
          <p:nvPr/>
        </p:nvSpPr>
        <p:spPr>
          <a:xfrm>
            <a:off x="1065132" y="5680593"/>
            <a:ext cx="356411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Pogledaj </a:t>
            </a:r>
            <a:r>
              <a:rPr lang="hr-HR" sz="1600" dirty="0" err="1">
                <a:solidFill>
                  <a:srgbClr val="0070C0"/>
                </a:solidFill>
              </a:rPr>
              <a:t>Joevu</a:t>
            </a:r>
            <a:r>
              <a:rPr lang="hr-HR" sz="1600" dirty="0">
                <a:solidFill>
                  <a:srgbClr val="0070C0"/>
                </a:solidFill>
              </a:rPr>
              <a:t> poštu i pročitaj poruke. 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B1DEFE12-DDBF-4768-8C83-98CD7EC9628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5675"/>
          <a:stretch/>
        </p:blipFill>
        <p:spPr>
          <a:xfrm>
            <a:off x="5746738" y="2254236"/>
            <a:ext cx="3329072" cy="4500901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000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487C6B2-C7BC-4B73-B5C9-9542BA46B6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B8B4384-6C3C-4194-9252-963BA6A74E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0AA920E-C619-41B6-8015-5870497B6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45742F66-C1CD-447D-8C30-BCFB602C07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395" y="610394"/>
            <a:ext cx="3238500" cy="381952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61D082C6-3505-46A6-A40F-8B87B26626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1975" y="977244"/>
            <a:ext cx="3448050" cy="31527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1598BC0A-1204-4C03-A896-185651158B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9272" y="1580302"/>
            <a:ext cx="3419475" cy="221932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867507D8-0BA7-4D74-BCFB-D6B5FBDE57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14712" y="4818514"/>
            <a:ext cx="2681288" cy="1467536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0609EE47-E55D-4323-955C-5C83F552CFA5}"/>
              </a:ext>
            </a:extLst>
          </p:cNvPr>
          <p:cNvSpPr txBox="1"/>
          <p:nvPr/>
        </p:nvSpPr>
        <p:spPr>
          <a:xfrm>
            <a:off x="5821386" y="5177218"/>
            <a:ext cx="1998639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Odgovori na pitanja.</a:t>
            </a:r>
          </a:p>
        </p:txBody>
      </p:sp>
    </p:spTree>
    <p:extLst>
      <p:ext uri="{BB962C8B-B14F-4D97-AF65-F5344CB8AC3E}">
        <p14:creationId xmlns:p14="http://schemas.microsoft.com/office/powerpoint/2010/main" val="128272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487C6B2-C7BC-4B73-B5C9-9542BA46B6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B8B4384-6C3C-4194-9252-963BA6A74E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0AA920E-C619-41B6-8015-5870497B6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2E847E8-6B15-4D23-8F3C-7419CD1D6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1573" y="1323293"/>
            <a:ext cx="6852960" cy="505503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7C6AD4E0-E683-40BD-B6BD-828FA489B345}"/>
              </a:ext>
            </a:extLst>
          </p:cNvPr>
          <p:cNvSpPr txBox="1"/>
          <p:nvPr/>
        </p:nvSpPr>
        <p:spPr>
          <a:xfrm>
            <a:off x="323536" y="286171"/>
            <a:ext cx="344353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54.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54.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8BB0239E-B2B5-45B7-85F9-8B11AB2D64FB}"/>
              </a:ext>
            </a:extLst>
          </p:cNvPr>
          <p:cNvSpPr txBox="1"/>
          <p:nvPr/>
        </p:nvSpPr>
        <p:spPr>
          <a:xfrm>
            <a:off x="4687410" y="1658308"/>
            <a:ext cx="16423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fallen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EF3861AB-A3BD-4E2F-B460-D35032F9D763}"/>
              </a:ext>
            </a:extLst>
          </p:cNvPr>
          <p:cNvSpPr txBox="1"/>
          <p:nvPr/>
        </p:nvSpPr>
        <p:spPr>
          <a:xfrm>
            <a:off x="4289394" y="1951619"/>
            <a:ext cx="16423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spoken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45D4234-B6F0-4797-8F2F-0408B09B6590}"/>
              </a:ext>
            </a:extLst>
          </p:cNvPr>
          <p:cNvSpPr txBox="1"/>
          <p:nvPr/>
        </p:nvSpPr>
        <p:spPr>
          <a:xfrm>
            <a:off x="4289394" y="2321826"/>
            <a:ext cx="16423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heard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E335482B-E017-4332-92A9-0EC6E4DFA4CB}"/>
              </a:ext>
            </a:extLst>
          </p:cNvPr>
          <p:cNvSpPr txBox="1"/>
          <p:nvPr/>
        </p:nvSpPr>
        <p:spPr>
          <a:xfrm>
            <a:off x="4822055" y="2861310"/>
            <a:ext cx="16423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got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4F8CB6C7-5B25-4963-BFD2-4EFB5271CA35}"/>
              </a:ext>
            </a:extLst>
          </p:cNvPr>
          <p:cNvSpPr txBox="1"/>
          <p:nvPr/>
        </p:nvSpPr>
        <p:spPr>
          <a:xfrm>
            <a:off x="4264240" y="3157393"/>
            <a:ext cx="16423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lived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4F7D2DE-57A2-4DEC-B30A-7538FCFD2143}"/>
              </a:ext>
            </a:extLst>
          </p:cNvPr>
          <p:cNvSpPr txBox="1"/>
          <p:nvPr/>
        </p:nvSpPr>
        <p:spPr>
          <a:xfrm>
            <a:off x="4289394" y="3453476"/>
            <a:ext cx="16423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C3B34880-0809-4734-80D5-F61EFD9EEDE0}"/>
              </a:ext>
            </a:extLst>
          </p:cNvPr>
          <p:cNvSpPr txBox="1"/>
          <p:nvPr/>
        </p:nvSpPr>
        <p:spPr>
          <a:xfrm>
            <a:off x="4453631" y="4013740"/>
            <a:ext cx="16423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had 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142D986A-8F43-4068-B6A4-567F6414C0AF}"/>
              </a:ext>
            </a:extLst>
          </p:cNvPr>
          <p:cNvSpPr txBox="1"/>
          <p:nvPr/>
        </p:nvSpPr>
        <p:spPr>
          <a:xfrm>
            <a:off x="4429217" y="4352294"/>
            <a:ext cx="16423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studied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37D7A3C8-F0D9-4726-A64D-B774DF10A61B}"/>
              </a:ext>
            </a:extLst>
          </p:cNvPr>
          <p:cNvSpPr txBox="1"/>
          <p:nvPr/>
        </p:nvSpPr>
        <p:spPr>
          <a:xfrm>
            <a:off x="4264239" y="4632326"/>
            <a:ext cx="16423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075B889E-1362-4FBD-93B2-094BE5A612E2}"/>
              </a:ext>
            </a:extLst>
          </p:cNvPr>
          <p:cNvSpPr txBox="1"/>
          <p:nvPr/>
        </p:nvSpPr>
        <p:spPr>
          <a:xfrm>
            <a:off x="4426258" y="5213305"/>
            <a:ext cx="16423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fallen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8E585E03-3B72-48E9-9F3A-7075616C0BDD}"/>
              </a:ext>
            </a:extLst>
          </p:cNvPr>
          <p:cNvSpPr txBox="1"/>
          <p:nvPr/>
        </p:nvSpPr>
        <p:spPr>
          <a:xfrm>
            <a:off x="4368553" y="5566360"/>
            <a:ext cx="16423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fancied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4229D46D-EC3D-4CB1-8A8E-C693E36C6BEF}"/>
              </a:ext>
            </a:extLst>
          </p:cNvPr>
          <p:cNvSpPr txBox="1"/>
          <p:nvPr/>
        </p:nvSpPr>
        <p:spPr>
          <a:xfrm>
            <a:off x="4368552" y="5903643"/>
            <a:ext cx="16423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B79D7DFE-1A51-4B03-82E8-9CF716F4DC02}"/>
              </a:ext>
            </a:extLst>
          </p:cNvPr>
          <p:cNvSpPr txBox="1"/>
          <p:nvPr/>
        </p:nvSpPr>
        <p:spPr>
          <a:xfrm>
            <a:off x="5763986" y="826280"/>
            <a:ext cx="490401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Glagole iz zagrada preoblikuj u </a:t>
            </a:r>
            <a:r>
              <a:rPr lang="hr-HR" sz="1600" dirty="0" err="1">
                <a:solidFill>
                  <a:srgbClr val="0070C0"/>
                </a:solidFill>
              </a:rPr>
              <a:t>Present</a:t>
            </a:r>
            <a:r>
              <a:rPr lang="hr-HR" sz="1600" dirty="0">
                <a:solidFill>
                  <a:srgbClr val="0070C0"/>
                </a:solidFill>
              </a:rPr>
              <a:t> Perfect </a:t>
            </a:r>
            <a:r>
              <a:rPr lang="hr-HR" sz="1600" dirty="0" err="1">
                <a:solidFill>
                  <a:srgbClr val="0070C0"/>
                </a:solidFill>
              </a:rPr>
              <a:t>Simple</a:t>
            </a:r>
            <a:r>
              <a:rPr lang="hr-HR" sz="1600" dirty="0">
                <a:solidFill>
                  <a:srgbClr val="0070C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2427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487C6B2-C7BC-4B73-B5C9-9542BA46B6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B8B4384-6C3C-4194-9252-963BA6A74E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0AA920E-C619-41B6-8015-5870497B6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E492D92-2625-4CF7-857E-6615FEBF30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910" y="416894"/>
            <a:ext cx="8629650" cy="54292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57FA45E-2791-4C76-A51B-5F412AE4EF46}"/>
              </a:ext>
            </a:extLst>
          </p:cNvPr>
          <p:cNvSpPr txBox="1"/>
          <p:nvPr/>
        </p:nvSpPr>
        <p:spPr>
          <a:xfrm>
            <a:off x="1115711" y="1088786"/>
            <a:ext cx="6527453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Ponovno pročitaj poruke i pronađi riječi/izraze koji imaju sljedeće značenje: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19928082-8606-482F-A1A3-35F3A3B806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832" y="1521265"/>
            <a:ext cx="4619625" cy="18192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F8C21A75-5577-45E9-BF5C-7C7F4960C8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72840" y="1287463"/>
            <a:ext cx="4648200" cy="462915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E4EB46A4-AAEF-4AA1-AC0A-5964B70BCBF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16459"/>
          <a:stretch/>
        </p:blipFill>
        <p:spPr>
          <a:xfrm>
            <a:off x="2815372" y="2985066"/>
            <a:ext cx="4056169" cy="3753477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A8BCE399-A0DC-4C23-8466-99528E6E11F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62342" y="1690865"/>
            <a:ext cx="4495800" cy="20478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D116B2C8-8F30-4EB5-A118-9750E75D0FB9}"/>
              </a:ext>
            </a:extLst>
          </p:cNvPr>
          <p:cNvSpPr txBox="1"/>
          <p:nvPr/>
        </p:nvSpPr>
        <p:spPr>
          <a:xfrm>
            <a:off x="2183968" y="2039768"/>
            <a:ext cx="1473631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fall</a:t>
            </a:r>
            <a:r>
              <a:rPr lang="hr-HR" dirty="0">
                <a:solidFill>
                  <a:srgbClr val="FF33CC"/>
                </a:solidFill>
              </a:rPr>
              <a:t> </a:t>
            </a:r>
            <a:r>
              <a:rPr lang="hr-HR" dirty="0" err="1">
                <a:solidFill>
                  <a:srgbClr val="FF33CC"/>
                </a:solidFill>
              </a:rPr>
              <a:t>out</a:t>
            </a:r>
            <a:r>
              <a:rPr lang="hr-HR" dirty="0">
                <a:solidFill>
                  <a:srgbClr val="FF33CC"/>
                </a:solidFill>
              </a:rPr>
              <a:t> </a:t>
            </a:r>
            <a:r>
              <a:rPr lang="hr-HR" dirty="0" err="1">
                <a:solidFill>
                  <a:srgbClr val="FF33CC"/>
                </a:solidFill>
              </a:rPr>
              <a:t>with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FB7CFABE-1CAF-4CF7-B603-E8C74C4235B3}"/>
              </a:ext>
            </a:extLst>
          </p:cNvPr>
          <p:cNvSpPr txBox="1"/>
          <p:nvPr/>
        </p:nvSpPr>
        <p:spPr>
          <a:xfrm>
            <a:off x="505768" y="2846795"/>
            <a:ext cx="1804355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have</a:t>
            </a:r>
            <a:r>
              <a:rPr lang="hr-HR" dirty="0">
                <a:solidFill>
                  <a:srgbClr val="FF33CC"/>
                </a:solidFill>
              </a:rPr>
              <a:t> a </a:t>
            </a:r>
            <a:r>
              <a:rPr lang="hr-HR" dirty="0" err="1">
                <a:solidFill>
                  <a:srgbClr val="FF33CC"/>
                </a:solidFill>
              </a:rPr>
              <a:t>crush</a:t>
            </a:r>
            <a:r>
              <a:rPr lang="hr-HR" dirty="0">
                <a:solidFill>
                  <a:srgbClr val="FF33CC"/>
                </a:solidFill>
              </a:rPr>
              <a:t> on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2589CF25-87C6-4A3B-B475-BF24ACA596FF}"/>
              </a:ext>
            </a:extLst>
          </p:cNvPr>
          <p:cNvSpPr txBox="1"/>
          <p:nvPr/>
        </p:nvSpPr>
        <p:spPr>
          <a:xfrm>
            <a:off x="7926498" y="5073134"/>
            <a:ext cx="1473631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get</a:t>
            </a:r>
            <a:r>
              <a:rPr lang="hr-HR" dirty="0">
                <a:solidFill>
                  <a:srgbClr val="FF33CC"/>
                </a:solidFill>
              </a:rPr>
              <a:t> </a:t>
            </a:r>
            <a:r>
              <a:rPr lang="hr-HR" dirty="0" err="1">
                <a:solidFill>
                  <a:srgbClr val="FF33CC"/>
                </a:solidFill>
              </a:rPr>
              <a:t>divorced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E55810AB-AC43-401D-AE26-5C7ADB6AC5D2}"/>
              </a:ext>
            </a:extLst>
          </p:cNvPr>
          <p:cNvSpPr txBox="1"/>
          <p:nvPr/>
        </p:nvSpPr>
        <p:spPr>
          <a:xfrm>
            <a:off x="9853787" y="5385871"/>
            <a:ext cx="1473631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make </a:t>
            </a:r>
            <a:r>
              <a:rPr lang="hr-HR" dirty="0" err="1">
                <a:solidFill>
                  <a:srgbClr val="FF33CC"/>
                </a:solidFill>
              </a:rPr>
              <a:t>up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42756C7-3A38-496C-AF56-901D395992F9}"/>
              </a:ext>
            </a:extLst>
          </p:cNvPr>
          <p:cNvSpPr txBox="1"/>
          <p:nvPr/>
        </p:nvSpPr>
        <p:spPr>
          <a:xfrm>
            <a:off x="5482788" y="3470037"/>
            <a:ext cx="1074023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hand</a:t>
            </a:r>
            <a:r>
              <a:rPr lang="hr-HR" dirty="0">
                <a:solidFill>
                  <a:srgbClr val="FF33CC"/>
                </a:solidFill>
              </a:rPr>
              <a:t> </a:t>
            </a:r>
            <a:r>
              <a:rPr lang="hr-HR" dirty="0" err="1">
                <a:solidFill>
                  <a:srgbClr val="FF33CC"/>
                </a:solidFill>
              </a:rPr>
              <a:t>in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EE9CE162-B55E-434E-AA1C-84C581A4C051}"/>
              </a:ext>
            </a:extLst>
          </p:cNvPr>
          <p:cNvSpPr txBox="1"/>
          <p:nvPr/>
        </p:nvSpPr>
        <p:spPr>
          <a:xfrm>
            <a:off x="3140168" y="4222813"/>
            <a:ext cx="1703289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fall</a:t>
            </a:r>
            <a:r>
              <a:rPr lang="hr-HR" dirty="0">
                <a:solidFill>
                  <a:srgbClr val="FF33CC"/>
                </a:solidFill>
              </a:rPr>
              <a:t> </a:t>
            </a:r>
            <a:r>
              <a:rPr lang="hr-HR" dirty="0" err="1">
                <a:solidFill>
                  <a:srgbClr val="FF33CC"/>
                </a:solidFill>
              </a:rPr>
              <a:t>behind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193478B5-2A20-4826-97EE-B6C2AE1B5CF6}"/>
              </a:ext>
            </a:extLst>
          </p:cNvPr>
          <p:cNvSpPr txBox="1"/>
          <p:nvPr/>
        </p:nvSpPr>
        <p:spPr>
          <a:xfrm>
            <a:off x="3515559" y="4818760"/>
            <a:ext cx="1703288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catch</a:t>
            </a:r>
            <a:r>
              <a:rPr lang="hr-HR" dirty="0">
                <a:solidFill>
                  <a:srgbClr val="FF33CC"/>
                </a:solidFill>
              </a:rPr>
              <a:t> </a:t>
            </a:r>
            <a:r>
              <a:rPr lang="hr-HR" dirty="0" err="1">
                <a:solidFill>
                  <a:srgbClr val="FF33CC"/>
                </a:solidFill>
              </a:rPr>
              <a:t>up</a:t>
            </a:r>
            <a:r>
              <a:rPr lang="hr-HR" dirty="0">
                <a:solidFill>
                  <a:srgbClr val="FF33CC"/>
                </a:solidFill>
              </a:rPr>
              <a:t> </a:t>
            </a:r>
            <a:r>
              <a:rPr lang="hr-HR" dirty="0" err="1">
                <a:solidFill>
                  <a:srgbClr val="FF33CC"/>
                </a:solidFill>
              </a:rPr>
              <a:t>with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B6780516-ECF2-48B9-890A-D04476903933}"/>
              </a:ext>
            </a:extLst>
          </p:cNvPr>
          <p:cNvSpPr txBox="1"/>
          <p:nvPr/>
        </p:nvSpPr>
        <p:spPr>
          <a:xfrm>
            <a:off x="7753611" y="2530136"/>
            <a:ext cx="1747313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go</a:t>
            </a:r>
            <a:r>
              <a:rPr lang="hr-HR" dirty="0">
                <a:solidFill>
                  <a:srgbClr val="FF33CC"/>
                </a:solidFill>
              </a:rPr>
              <a:t> </a:t>
            </a:r>
            <a:r>
              <a:rPr lang="hr-HR" dirty="0" err="1">
                <a:solidFill>
                  <a:srgbClr val="FF33CC"/>
                </a:solidFill>
              </a:rPr>
              <a:t>out</a:t>
            </a:r>
            <a:r>
              <a:rPr lang="hr-HR" dirty="0">
                <a:solidFill>
                  <a:srgbClr val="FF33CC"/>
                </a:solidFill>
              </a:rPr>
              <a:t> on a date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7EA94C2-5F77-46ED-B674-D2DCA23C99F2}"/>
              </a:ext>
            </a:extLst>
          </p:cNvPr>
          <p:cNvSpPr txBox="1"/>
          <p:nvPr/>
        </p:nvSpPr>
        <p:spPr>
          <a:xfrm>
            <a:off x="6921910" y="3204667"/>
            <a:ext cx="1004588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dump</a:t>
            </a:r>
            <a:endParaRPr lang="hr-HR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16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487C6B2-C7BC-4B73-B5C9-9542BA46B6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B8B4384-6C3C-4194-9252-963BA6A74E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0AA920E-C619-41B6-8015-5870497B6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03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B077CDF-006A-418B-BE78-D68BC169AE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351" y="524336"/>
            <a:ext cx="7004483" cy="620651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5FDB81CD-F8F1-4879-BE66-0EDC76BF4E20}"/>
              </a:ext>
            </a:extLst>
          </p:cNvPr>
          <p:cNvSpPr txBox="1"/>
          <p:nvPr/>
        </p:nvSpPr>
        <p:spPr>
          <a:xfrm>
            <a:off x="855300" y="1316908"/>
            <a:ext cx="5240700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Tko prema tvom mišljenju ima najozbiljniji problem? Zašto?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DA9C937E-A0E3-49F2-A17E-EA366282B7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351" y="1913482"/>
            <a:ext cx="6824663" cy="4707554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961B6F1E-56B9-4BC6-8D20-6F23EE8AFA9F}"/>
              </a:ext>
            </a:extLst>
          </p:cNvPr>
          <p:cNvSpPr txBox="1"/>
          <p:nvPr/>
        </p:nvSpPr>
        <p:spPr>
          <a:xfrm>
            <a:off x="8528483" y="1030288"/>
            <a:ext cx="344353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63.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radne bilježnice na stranici 63.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8F27283-EA65-4944-8953-145C2447E203}"/>
              </a:ext>
            </a:extLst>
          </p:cNvPr>
          <p:cNvSpPr txBox="1"/>
          <p:nvPr/>
        </p:nvSpPr>
        <p:spPr>
          <a:xfrm>
            <a:off x="4242127" y="1945256"/>
            <a:ext cx="3681887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Načinite rečenice koristeći riječi iz tablice. 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3DDFA083-F8A4-4F71-9D80-3D11AF24CE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47865" y="3541737"/>
            <a:ext cx="6200775" cy="317182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4084DC3D-FC2E-4E7D-8303-978DC43EBDA3}"/>
              </a:ext>
            </a:extLst>
          </p:cNvPr>
          <p:cNvSpPr txBox="1"/>
          <p:nvPr/>
        </p:nvSpPr>
        <p:spPr>
          <a:xfrm>
            <a:off x="7804082" y="3092368"/>
            <a:ext cx="3681887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koristeći </a:t>
            </a:r>
            <a:r>
              <a:rPr lang="hr-HR" sz="1600" i="1" dirty="0">
                <a:solidFill>
                  <a:srgbClr val="0070C0"/>
                </a:solidFill>
              </a:rPr>
              <a:t>for</a:t>
            </a:r>
            <a:r>
              <a:rPr lang="hr-HR" sz="1600" dirty="0">
                <a:solidFill>
                  <a:srgbClr val="0070C0"/>
                </a:solidFill>
              </a:rPr>
              <a:t> i </a:t>
            </a:r>
            <a:r>
              <a:rPr lang="hr-HR" sz="1600" i="1" dirty="0" err="1">
                <a:solidFill>
                  <a:srgbClr val="0070C0"/>
                </a:solidFill>
              </a:rPr>
              <a:t>since</a:t>
            </a:r>
            <a:r>
              <a:rPr lang="hr-HR" sz="1600" dirty="0">
                <a:solidFill>
                  <a:srgbClr val="0070C0"/>
                </a:solidFill>
              </a:rPr>
              <a:t>.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520050F-1AFF-47F4-8689-365E864B6721}"/>
              </a:ext>
            </a:extLst>
          </p:cNvPr>
          <p:cNvSpPr txBox="1"/>
          <p:nvPr/>
        </p:nvSpPr>
        <p:spPr>
          <a:xfrm>
            <a:off x="8411111" y="3908422"/>
            <a:ext cx="8926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since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C500B41D-07D5-48E5-B2DE-680F91724377}"/>
              </a:ext>
            </a:extLst>
          </p:cNvPr>
          <p:cNvSpPr txBox="1"/>
          <p:nvPr/>
        </p:nvSpPr>
        <p:spPr>
          <a:xfrm>
            <a:off x="8036448" y="4214806"/>
            <a:ext cx="8926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for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16F1281E-9EAC-4FAE-9EAB-58AA94CF3CB4}"/>
              </a:ext>
            </a:extLst>
          </p:cNvPr>
          <p:cNvSpPr txBox="1"/>
          <p:nvPr/>
        </p:nvSpPr>
        <p:spPr>
          <a:xfrm>
            <a:off x="7590104" y="4560962"/>
            <a:ext cx="8926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since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1F1A18CB-E7CB-4B4A-AD36-47C673DFD48E}"/>
              </a:ext>
            </a:extLst>
          </p:cNvPr>
          <p:cNvSpPr txBox="1"/>
          <p:nvPr/>
        </p:nvSpPr>
        <p:spPr>
          <a:xfrm>
            <a:off x="8506963" y="4896424"/>
            <a:ext cx="8926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for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94FA0AF9-7BF2-4BA8-B186-D7E3D759A023}"/>
              </a:ext>
            </a:extLst>
          </p:cNvPr>
          <p:cNvSpPr txBox="1"/>
          <p:nvPr/>
        </p:nvSpPr>
        <p:spPr>
          <a:xfrm>
            <a:off x="8482791" y="5225199"/>
            <a:ext cx="8926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since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27F7F0F8-1AC9-491C-81C6-B784AC578744}"/>
              </a:ext>
            </a:extLst>
          </p:cNvPr>
          <p:cNvSpPr txBox="1"/>
          <p:nvPr/>
        </p:nvSpPr>
        <p:spPr>
          <a:xfrm>
            <a:off x="8682708" y="5508291"/>
            <a:ext cx="8926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since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3EF19656-F938-4296-A4B8-CCE4178A30ED}"/>
              </a:ext>
            </a:extLst>
          </p:cNvPr>
          <p:cNvSpPr txBox="1"/>
          <p:nvPr/>
        </p:nvSpPr>
        <p:spPr>
          <a:xfrm>
            <a:off x="7804082" y="5827834"/>
            <a:ext cx="8926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for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202421C9-55FA-46F5-BA97-8514DBA78E29}"/>
              </a:ext>
            </a:extLst>
          </p:cNvPr>
          <p:cNvSpPr txBox="1"/>
          <p:nvPr/>
        </p:nvSpPr>
        <p:spPr>
          <a:xfrm>
            <a:off x="9018725" y="6110926"/>
            <a:ext cx="8926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since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56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487C6B2-C7BC-4B73-B5C9-9542BA46B6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B8B4384-6C3C-4194-9252-963BA6A74E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0AA920E-C619-41B6-8015-5870497B6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2032845E-E9D4-48E4-AB19-56A031E2A337}"/>
              </a:ext>
            </a:extLst>
          </p:cNvPr>
          <p:cNvSpPr txBox="1"/>
          <p:nvPr/>
        </p:nvSpPr>
        <p:spPr>
          <a:xfrm>
            <a:off x="3313932" y="1813720"/>
            <a:ext cx="3578496" cy="3008772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/>
              <a:t>I’ve been friends with...</a:t>
            </a:r>
            <a:endParaRPr lang="hr-HR" sz="1600" dirty="0"/>
          </a:p>
          <a:p>
            <a:pPr algn="ctr">
              <a:lnSpc>
                <a:spcPct val="150000"/>
              </a:lnSpc>
            </a:pPr>
            <a:r>
              <a:rPr lang="en-US" sz="1600" dirty="0"/>
              <a:t> I’ve lived ... </a:t>
            </a:r>
            <a:endParaRPr lang="hr-HR" sz="1600" dirty="0"/>
          </a:p>
          <a:p>
            <a:pPr algn="ctr">
              <a:lnSpc>
                <a:spcPct val="150000"/>
              </a:lnSpc>
            </a:pPr>
            <a:r>
              <a:rPr lang="en-US" sz="1600" dirty="0"/>
              <a:t>I haven’t seen ... </a:t>
            </a:r>
            <a:endParaRPr lang="hr-HR" sz="1600" dirty="0"/>
          </a:p>
          <a:p>
            <a:pPr algn="ctr">
              <a:lnSpc>
                <a:spcPct val="150000"/>
              </a:lnSpc>
            </a:pPr>
            <a:r>
              <a:rPr lang="en-US" sz="1600" dirty="0"/>
              <a:t>I’ve known .... </a:t>
            </a:r>
            <a:endParaRPr lang="hr-HR" sz="1600" dirty="0"/>
          </a:p>
          <a:p>
            <a:pPr algn="ctr">
              <a:lnSpc>
                <a:spcPct val="150000"/>
              </a:lnSpc>
            </a:pPr>
            <a:r>
              <a:rPr lang="en-US" sz="1600" dirty="0"/>
              <a:t>I’ve had ... </a:t>
            </a:r>
            <a:endParaRPr lang="hr-HR" sz="1600" dirty="0"/>
          </a:p>
          <a:p>
            <a:pPr algn="ctr">
              <a:lnSpc>
                <a:spcPct val="150000"/>
              </a:lnSpc>
            </a:pPr>
            <a:r>
              <a:rPr lang="en-US" sz="1600" dirty="0"/>
              <a:t>I haven’t visited ... </a:t>
            </a:r>
            <a:endParaRPr lang="hr-HR" sz="1600" dirty="0"/>
          </a:p>
          <a:p>
            <a:pPr algn="ctr">
              <a:lnSpc>
                <a:spcPct val="150000"/>
              </a:lnSpc>
            </a:pPr>
            <a:r>
              <a:rPr lang="en-US" sz="1600" dirty="0"/>
              <a:t>I haven’t eaten ... </a:t>
            </a:r>
            <a:endParaRPr lang="hr-HR" sz="1600" dirty="0"/>
          </a:p>
          <a:p>
            <a:pPr algn="ctr">
              <a:lnSpc>
                <a:spcPct val="150000"/>
              </a:lnSpc>
            </a:pPr>
            <a:r>
              <a:rPr lang="en-US" sz="1600" dirty="0"/>
              <a:t>I haven’t been on holiday ...</a:t>
            </a:r>
            <a:endParaRPr lang="hr-HR" sz="1600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779B6081-A649-4B44-B381-EAFBEE940BAF}"/>
              </a:ext>
            </a:extLst>
          </p:cNvPr>
          <p:cNvSpPr txBox="1"/>
          <p:nvPr/>
        </p:nvSpPr>
        <p:spPr>
          <a:xfrm>
            <a:off x="257656" y="545778"/>
            <a:ext cx="344353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Finish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sentences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using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ideas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Dovrši rečenice koristeći svoje ideje.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03246992-318E-4D5E-AA90-975CEA683F9A}"/>
              </a:ext>
            </a:extLst>
          </p:cNvPr>
          <p:cNvSpPr txBox="1"/>
          <p:nvPr/>
        </p:nvSpPr>
        <p:spPr>
          <a:xfrm>
            <a:off x="7719757" y="2684427"/>
            <a:ext cx="2120913" cy="1143070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2400" dirty="0"/>
              <a:t>FOR </a:t>
            </a:r>
          </a:p>
          <a:p>
            <a:pPr algn="ctr">
              <a:lnSpc>
                <a:spcPct val="150000"/>
              </a:lnSpc>
            </a:pPr>
            <a:r>
              <a:rPr lang="hr-HR" sz="2400" dirty="0"/>
              <a:t>SINCE</a:t>
            </a:r>
          </a:p>
        </p:txBody>
      </p:sp>
    </p:spTree>
    <p:extLst>
      <p:ext uri="{BB962C8B-B14F-4D97-AF65-F5344CB8AC3E}">
        <p14:creationId xmlns:p14="http://schemas.microsoft.com/office/powerpoint/2010/main" val="76971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3" ma:contentTypeDescription="Create a new document." ma:contentTypeScope="" ma:versionID="687e1354fd1f102bca714ff91d5c5580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1b4c59b3e7c3a6202c94208fbc4e9da5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9E18665-14A4-46F4-B858-416CFC08B4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26EC75D-404C-48F5-AAC3-3BBA63B7BEE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C02E23-F492-4C18-838F-F1A9C39046A4}">
  <ds:schemaRefs>
    <ds:schemaRef ds:uri="http://purl.org/dc/elements/1.1/"/>
    <ds:schemaRef ds:uri="26f38477-cd9e-4a74-ae07-d74695e5afee"/>
    <ds:schemaRef ds:uri="http://schemas.openxmlformats.org/package/2006/metadata/core-properties"/>
    <ds:schemaRef ds:uri="bc5181c4-fcd9-45fa-ba56-972b2cdced3c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320</Words>
  <Application>Microsoft Office PowerPoint</Application>
  <PresentationFormat>Široki zaslon</PresentationFormat>
  <Paragraphs>87</Paragraphs>
  <Slides>8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6</cp:revision>
  <dcterms:created xsi:type="dcterms:W3CDTF">2021-11-11T04:15:32Z</dcterms:created>
  <dcterms:modified xsi:type="dcterms:W3CDTF">2021-11-11T04:59:01Z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